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5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8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0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3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0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4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9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6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07F8E-0AB6-4694-9C7C-08B1973FB86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68610-0EB6-4616-834B-1F4AD47E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017" y="75764"/>
            <a:ext cx="12192000" cy="574235"/>
          </a:xfrm>
        </p:spPr>
        <p:txBody>
          <a:bodyPr>
            <a:normAutofit/>
          </a:bodyPr>
          <a:lstStyle/>
          <a:p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big are cells?</a:t>
            </a:r>
            <a:endParaRPr lang="en-US" sz="32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315" y="2171512"/>
            <a:ext cx="422308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for measurements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b="1" spc="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Millimeters</a:t>
            </a: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b="1" spc="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Micrometers</a:t>
            </a: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µm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b="1" spc="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Nanometers</a:t>
            </a: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1mm = 1000µm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1µm = 1000nm</a:t>
            </a:r>
            <a:endParaRPr lang="en-US" sz="24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47933" y="1540044"/>
            <a:ext cx="6677524" cy="41508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Nerve cell from a giraffes neck - 3m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kidney - 13cm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egg - 100µm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 cell - 55µm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Cilia - 10µm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blood cell - 9µm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Mitochondrion - 2µm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HIV virus - 100nm</a:t>
            </a:r>
          </a:p>
          <a:p>
            <a:pPr algn="l"/>
            <a:r>
              <a:rPr lang="en-GB" altLang="en-US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Ribosome - 20nm</a:t>
            </a:r>
            <a:endParaRPr lang="en-GB" altLang="en-US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51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49" y="54332"/>
            <a:ext cx="11191039" cy="574235"/>
          </a:xfrm>
        </p:spPr>
        <p:txBody>
          <a:bodyPr>
            <a:normAutofit/>
          </a:bodyPr>
          <a:lstStyle/>
          <a:p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big are cells?</a:t>
            </a:r>
            <a:endParaRPr lang="en-US" sz="32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9750" y="1412875"/>
            <a:ext cx="3911934" cy="4032250"/>
            <a:chOff x="539750" y="1412875"/>
            <a:chExt cx="3816350" cy="4032250"/>
          </a:xfrm>
        </p:grpSpPr>
        <p:sp>
          <p:nvSpPr>
            <p:cNvPr id="10" name="TextBox 4"/>
            <p:cNvSpPr txBox="1">
              <a:spLocks noChangeArrowheads="1"/>
            </p:cNvSpPr>
            <p:nvPr/>
          </p:nvSpPr>
          <p:spPr bwMode="auto">
            <a:xfrm>
              <a:off x="1042988" y="1412875"/>
              <a:ext cx="23050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dirty="0"/>
                <a:t>plasma membrane</a:t>
              </a:r>
            </a:p>
          </p:txBody>
        </p:sp>
        <p:sp>
          <p:nvSpPr>
            <p:cNvPr id="11" name="TextBox 5"/>
            <p:cNvSpPr txBox="1">
              <a:spLocks noChangeArrowheads="1"/>
            </p:cNvSpPr>
            <p:nvPr/>
          </p:nvSpPr>
          <p:spPr bwMode="auto">
            <a:xfrm>
              <a:off x="3132138" y="5045075"/>
              <a:ext cx="12239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nucleus</a:t>
              </a:r>
            </a:p>
          </p:txBody>
        </p:sp>
        <p:sp>
          <p:nvSpPr>
            <p:cNvPr id="12" name="TextBox 6"/>
            <p:cNvSpPr txBox="1">
              <a:spLocks noChangeArrowheads="1"/>
            </p:cNvSpPr>
            <p:nvPr/>
          </p:nvSpPr>
          <p:spPr bwMode="auto">
            <a:xfrm>
              <a:off x="611188" y="5045075"/>
              <a:ext cx="13684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cytoplasm </a:t>
              </a:r>
            </a:p>
          </p:txBody>
        </p:sp>
        <p:pic>
          <p:nvPicPr>
            <p:cNvPr id="13" name="Picture 10" descr="Cheek cell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50" y="2200275"/>
              <a:ext cx="2879725" cy="2565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9" name="Straight Arrow Connector 18" descr="plasma membrane&#10;"/>
          <p:cNvCxnSpPr/>
          <p:nvPr/>
        </p:nvCxnSpPr>
        <p:spPr>
          <a:xfrm>
            <a:off x="2019300" y="1774825"/>
            <a:ext cx="0" cy="434975"/>
          </a:xfrm>
          <a:prstGeom prst="straightConnector1">
            <a:avLst/>
          </a:prstGeom>
          <a:ln w="19050">
            <a:solidFill>
              <a:srgbClr val="BE5D5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 descr="nucleus&#10;"/>
          <p:cNvCxnSpPr/>
          <p:nvPr/>
        </p:nvCxnSpPr>
        <p:spPr>
          <a:xfrm flipH="1" flipV="1">
            <a:off x="2195513" y="3498850"/>
            <a:ext cx="1008062" cy="1658938"/>
          </a:xfrm>
          <a:prstGeom prst="straightConnector1">
            <a:avLst/>
          </a:prstGeom>
          <a:ln w="19050">
            <a:solidFill>
              <a:srgbClr val="BE5D5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 descr="cytoplasm &#10;"/>
          <p:cNvCxnSpPr/>
          <p:nvPr/>
        </p:nvCxnSpPr>
        <p:spPr>
          <a:xfrm flipV="1">
            <a:off x="1095375" y="4108450"/>
            <a:ext cx="596900" cy="985838"/>
          </a:xfrm>
          <a:prstGeom prst="straightConnector1">
            <a:avLst/>
          </a:prstGeom>
          <a:ln w="19050">
            <a:solidFill>
              <a:srgbClr val="BE5D5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5384517" y="4767348"/>
            <a:ext cx="2177716" cy="4833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Cheek cell</a:t>
            </a:r>
            <a:endParaRPr lang="en-GB" altLang="en-US" sz="24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3" descr="Cheek cell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612" y="1037642"/>
            <a:ext cx="3898914" cy="2843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Cheek cel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526" y="3974905"/>
            <a:ext cx="4021453" cy="267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7950097" y="2262585"/>
            <a:ext cx="4153672" cy="8656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400" b="1" spc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60µm in diameter</a:t>
            </a:r>
            <a:endParaRPr lang="en-US" sz="2400" b="1" spc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49" y="54332"/>
            <a:ext cx="11191039" cy="574235"/>
          </a:xfrm>
        </p:spPr>
        <p:txBody>
          <a:bodyPr>
            <a:normAutofit/>
          </a:bodyPr>
          <a:lstStyle/>
          <a:p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big are cells?</a:t>
            </a:r>
            <a:endParaRPr lang="en-US" sz="32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297956" y="2717464"/>
            <a:ext cx="2177716" cy="4833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Onion cells</a:t>
            </a:r>
            <a:endParaRPr lang="en-GB" altLang="en-US" sz="24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779637" y="4424086"/>
            <a:ext cx="7374297" cy="8656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400" b="1" spc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200µm in diameter</a:t>
            </a:r>
            <a:endParaRPr lang="en-US" sz="2400" b="1" spc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3" descr="onion cel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868" y="772777"/>
            <a:ext cx="48768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8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34615"/>
            <a:ext cx="12192000" cy="648431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2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see more detail an electron microscope can be used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3219" y="918362"/>
            <a:ext cx="11865167" cy="337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800" b="1" i="0" u="none" strike="noStrike" kern="1200" cap="none" spc="30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microscopes use an electron beam instead of light, which is focussed using electromagnets.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800" b="1" i="0" u="none" strike="noStrike" kern="1200" cap="none" spc="30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specimen has to be specially prepared and held inside a vacuum chamber from which the air has been pumped out (because electrons do not travel very far in air).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800" b="1" i="0" u="none" strike="noStrike" kern="1200" cap="none" spc="30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image is formed as a photograph (called an electron micrograph) or as an image on a TV screen.</a:t>
            </a:r>
          </a:p>
        </p:txBody>
      </p:sp>
    </p:spTree>
    <p:extLst>
      <p:ext uri="{BB962C8B-B14F-4D97-AF65-F5344CB8AC3E}">
        <p14:creationId xmlns:p14="http://schemas.microsoft.com/office/powerpoint/2010/main" val="94503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43286"/>
            <a:ext cx="12192000" cy="68382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microscope</a:t>
            </a:r>
          </a:p>
        </p:txBody>
      </p:sp>
      <p:pic>
        <p:nvPicPr>
          <p:cNvPr id="5" name="Picture 16" descr="Electron Microscop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06" y="1466850"/>
            <a:ext cx="4052888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20638" y="1266825"/>
            <a:ext cx="6280150" cy="4138613"/>
            <a:chOff x="20638" y="1266825"/>
            <a:chExt cx="6280150" cy="4138613"/>
          </a:xfrm>
        </p:grpSpPr>
        <p:sp>
          <p:nvSpPr>
            <p:cNvPr id="7" name="TextBox 17"/>
            <p:cNvSpPr txBox="1">
              <a:spLocks noChangeArrowheads="1"/>
            </p:cNvSpPr>
            <p:nvPr/>
          </p:nvSpPr>
          <p:spPr bwMode="auto">
            <a:xfrm>
              <a:off x="3203575" y="1266825"/>
              <a:ext cx="16557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high voltage</a:t>
              </a:r>
            </a:p>
          </p:txBody>
        </p:sp>
        <p:sp>
          <p:nvSpPr>
            <p:cNvPr id="8" name="TextBox 19"/>
            <p:cNvSpPr txBox="1">
              <a:spLocks noChangeArrowheads="1"/>
            </p:cNvSpPr>
            <p:nvPr/>
          </p:nvSpPr>
          <p:spPr bwMode="auto">
            <a:xfrm>
              <a:off x="561975" y="1516063"/>
              <a:ext cx="16573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electron gun</a:t>
              </a:r>
            </a:p>
          </p:txBody>
        </p:sp>
        <p:sp>
          <p:nvSpPr>
            <p:cNvPr id="9" name="TextBox 20"/>
            <p:cNvSpPr txBox="1">
              <a:spLocks noChangeArrowheads="1"/>
            </p:cNvSpPr>
            <p:nvPr/>
          </p:nvSpPr>
          <p:spPr bwMode="auto">
            <a:xfrm>
              <a:off x="3311525" y="2079625"/>
              <a:ext cx="14398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anode</a:t>
              </a:r>
            </a:p>
          </p:txBody>
        </p:sp>
        <p:sp>
          <p:nvSpPr>
            <p:cNvPr id="10" name="TextBox 21"/>
            <p:cNvSpPr txBox="1">
              <a:spLocks noChangeArrowheads="1"/>
            </p:cNvSpPr>
            <p:nvPr/>
          </p:nvSpPr>
          <p:spPr bwMode="auto">
            <a:xfrm>
              <a:off x="20638" y="2413000"/>
              <a:ext cx="19478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condenser lens</a:t>
              </a:r>
            </a:p>
          </p:txBody>
        </p:sp>
        <p:sp>
          <p:nvSpPr>
            <p:cNvPr id="11" name="TextBox 22"/>
            <p:cNvSpPr txBox="1">
              <a:spLocks noChangeArrowheads="1"/>
            </p:cNvSpPr>
            <p:nvPr/>
          </p:nvSpPr>
          <p:spPr bwMode="auto">
            <a:xfrm>
              <a:off x="4030663" y="4697413"/>
              <a:ext cx="205422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fluorescent screen</a:t>
              </a:r>
            </a:p>
          </p:txBody>
        </p:sp>
        <p:sp>
          <p:nvSpPr>
            <p:cNvPr id="12" name="TextBox 23"/>
            <p:cNvSpPr txBox="1">
              <a:spLocks noChangeArrowheads="1"/>
            </p:cNvSpPr>
            <p:nvPr/>
          </p:nvSpPr>
          <p:spPr bwMode="auto">
            <a:xfrm>
              <a:off x="3886200" y="4149725"/>
              <a:ext cx="24145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projector lens</a:t>
              </a:r>
            </a:p>
          </p:txBody>
        </p:sp>
        <p:sp>
          <p:nvSpPr>
            <p:cNvPr id="13" name="TextBox 24"/>
            <p:cNvSpPr txBox="1">
              <a:spLocks noChangeArrowheads="1"/>
            </p:cNvSpPr>
            <p:nvPr/>
          </p:nvSpPr>
          <p:spPr bwMode="auto">
            <a:xfrm>
              <a:off x="3759200" y="2813050"/>
              <a:ext cx="18367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specimen</a:t>
              </a:r>
            </a:p>
          </p:txBody>
        </p:sp>
        <p:sp>
          <p:nvSpPr>
            <p:cNvPr id="14" name="TextBox 25"/>
            <p:cNvSpPr txBox="1">
              <a:spLocks noChangeArrowheads="1"/>
            </p:cNvSpPr>
            <p:nvPr/>
          </p:nvSpPr>
          <p:spPr bwMode="auto">
            <a:xfrm>
              <a:off x="34925" y="2859088"/>
              <a:ext cx="1719263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objective aperture lens</a:t>
              </a:r>
            </a:p>
          </p:txBody>
        </p:sp>
        <p:sp>
          <p:nvSpPr>
            <p:cNvPr id="15" name="TextBox 26"/>
            <p:cNvSpPr txBox="1">
              <a:spLocks noChangeArrowheads="1"/>
            </p:cNvSpPr>
            <p:nvPr/>
          </p:nvSpPr>
          <p:spPr bwMode="auto">
            <a:xfrm>
              <a:off x="20638" y="3883025"/>
              <a:ext cx="1657350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Intermediate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/>
                <a:t>lens</a:t>
              </a:r>
            </a:p>
          </p:txBody>
        </p:sp>
      </p:grpSp>
      <p:cxnSp>
        <p:nvCxnSpPr>
          <p:cNvPr id="16" name="Straight Connector 15" descr="high voltage"/>
          <p:cNvCxnSpPr/>
          <p:nvPr/>
        </p:nvCxnSpPr>
        <p:spPr>
          <a:xfrm flipH="1">
            <a:off x="2784872" y="1466849"/>
            <a:ext cx="43180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080919" y="1722840"/>
            <a:ext cx="5288488" cy="33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Specimen is dead and dehydrated.</a:t>
            </a:r>
          </a:p>
          <a:p>
            <a:pPr eaLnBrk="1" hangingPunct="1"/>
            <a:r>
              <a:rPr lang="en-GB" altLang="en-US" sz="28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and white image [or false colour].</a:t>
            </a:r>
          </a:p>
          <a:p>
            <a:pPr eaLnBrk="1" hangingPunct="1"/>
            <a:r>
              <a:rPr lang="en-GB" altLang="en-US" sz="28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can be magnified up to </a:t>
            </a: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x500000!</a:t>
            </a:r>
            <a:endParaRPr lang="en-GB" altLang="en-US" sz="28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186" y="43281"/>
            <a:ext cx="11942284" cy="5075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light and electron </a:t>
            </a: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microscope</a:t>
            </a:r>
            <a:endParaRPr lang="en-GB" altLang="en-US" sz="2800" b="1" spc="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5" descr="Comparing light and electron microscop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1665"/>
              </p:ext>
            </p:extLst>
          </p:nvPr>
        </p:nvGraphicFramePr>
        <p:xfrm>
          <a:off x="242372" y="550844"/>
          <a:ext cx="11633812" cy="598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12683"/>
                <a:gridCol w="4296579"/>
                <a:gridCol w="3624550"/>
              </a:tblGrid>
              <a:tr h="826383">
                <a:tc>
                  <a:txBody>
                    <a:bodyPr/>
                    <a:lstStyle/>
                    <a:p>
                      <a:pPr algn="ctr"/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Light microscope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 microscope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461736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Magnification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x1500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X500</a:t>
                      </a:r>
                      <a:r>
                        <a:rPr lang="en-GB" sz="2000" b="1" spc="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,000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459096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250nm</a:t>
                      </a: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0.25nm</a:t>
                      </a:r>
                    </a:p>
                  </a:txBody>
                  <a:tcPr marL="91433" marR="91433" marT="45715" marB="45715"/>
                </a:tc>
              </a:tr>
              <a:tr h="826383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radiation used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Light 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Electrons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461736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Focussed by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lenses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Electromagnets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1193667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GB" sz="2000" b="1" spc="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material that can be viewed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Living/moving/dead/abiotic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Dead/abiotic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826383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and portable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and static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  <a:tr h="926776"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 and cost of material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Cheap and easy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Difficult and expensive</a:t>
                      </a:r>
                      <a:endParaRPr lang="en-GB" sz="2000" b="1" spc="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3" marR="91433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271" y="87349"/>
            <a:ext cx="11931266" cy="7058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Scanning </a:t>
            </a:r>
            <a:r>
              <a:rPr lang="en-GB" altLang="en-US" sz="32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Microscope (SEM)</a:t>
            </a:r>
            <a:endParaRPr lang="en-GB" altLang="en-US" sz="3200" b="1" spc="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5423" y="619697"/>
            <a:ext cx="11677878" cy="1131982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in a similar way </a:t>
            </a: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Transmission Electron Microscope (TEM)but  </a:t>
            </a: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designed to make images of the </a:t>
            </a:r>
            <a:r>
              <a:rPr lang="en-GB" altLang="en-US" sz="2800" b="1" i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surfaces</a:t>
            </a:r>
            <a:r>
              <a:rPr lang="en-GB" altLang="en-US" sz="28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of objects. </a:t>
            </a:r>
          </a:p>
          <a:p>
            <a:pPr marL="0" indent="0" eaLnBrk="1" hangingPunct="1">
              <a:lnSpc>
                <a:spcPct val="170000"/>
              </a:lnSpc>
              <a:buFont typeface="Arial" panose="020B0604020202020204" pitchFamily="34" charset="0"/>
              <a:buNone/>
            </a:pPr>
            <a:endParaRPr lang="en-GB" altLang="en-US" sz="2800" b="1" spc="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66091" y="1751680"/>
            <a:ext cx="9749928" cy="4853744"/>
            <a:chOff x="1421176" y="1996808"/>
            <a:chExt cx="9617720" cy="4608615"/>
          </a:xfrm>
        </p:grpSpPr>
        <p:pic>
          <p:nvPicPr>
            <p:cNvPr id="9" name="Picture 3" descr="Scanning electron microscop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1176" y="1996808"/>
              <a:ext cx="3701667" cy="4608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Scanning electron microscope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7615" y="2004142"/>
              <a:ext cx="4601281" cy="4601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715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274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How big are cells?</vt:lpstr>
      <vt:lpstr>How big are cells?</vt:lpstr>
      <vt:lpstr>How big are cells?</vt:lpstr>
      <vt:lpstr>To see more detail an electron microscope can be used</vt:lpstr>
      <vt:lpstr>Electron microscope</vt:lpstr>
      <vt:lpstr>Comparing light and electron microscope</vt:lpstr>
      <vt:lpstr>Scanning Electron Microscope (SEM)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big are cells?</dc:title>
  <dc:creator>zoologyhod</dc:creator>
  <cp:lastModifiedBy>zoologyhod</cp:lastModifiedBy>
  <cp:revision>10</cp:revision>
  <dcterms:created xsi:type="dcterms:W3CDTF">2017-07-28T10:00:47Z</dcterms:created>
  <dcterms:modified xsi:type="dcterms:W3CDTF">2017-07-29T05:09:49Z</dcterms:modified>
</cp:coreProperties>
</file>